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8" r:id="rId2"/>
    <p:sldId id="263" r:id="rId3"/>
    <p:sldId id="265" r:id="rId4"/>
    <p:sldId id="266" r:id="rId5"/>
    <p:sldId id="268" r:id="rId6"/>
    <p:sldId id="270" r:id="rId7"/>
    <p:sldId id="271" r:id="rId8"/>
    <p:sldId id="273" r:id="rId9"/>
    <p:sldId id="272" r:id="rId10"/>
    <p:sldId id="274" r:id="rId11"/>
    <p:sldId id="275" r:id="rId12"/>
    <p:sldId id="262" r:id="rId13"/>
    <p:sldId id="277" r:id="rId14"/>
    <p:sldId id="278" r:id="rId15"/>
    <p:sldId id="281" r:id="rId16"/>
    <p:sldId id="297" r:id="rId17"/>
    <p:sldId id="282" r:id="rId18"/>
    <p:sldId id="276" r:id="rId19"/>
    <p:sldId id="289" r:id="rId20"/>
    <p:sldId id="298" r:id="rId21"/>
    <p:sldId id="290" r:id="rId22"/>
    <p:sldId id="299" r:id="rId23"/>
    <p:sldId id="291" r:id="rId24"/>
    <p:sldId id="300" r:id="rId25"/>
    <p:sldId id="292" r:id="rId26"/>
    <p:sldId id="332" r:id="rId27"/>
    <p:sldId id="294" r:id="rId28"/>
    <p:sldId id="295" r:id="rId29"/>
    <p:sldId id="302" r:id="rId30"/>
    <p:sldId id="301" r:id="rId31"/>
    <p:sldId id="303" r:id="rId32"/>
    <p:sldId id="296" r:id="rId33"/>
    <p:sldId id="285" r:id="rId34"/>
    <p:sldId id="304" r:id="rId35"/>
    <p:sldId id="286" r:id="rId36"/>
    <p:sldId id="305" r:id="rId37"/>
    <p:sldId id="306" r:id="rId38"/>
    <p:sldId id="287" r:id="rId39"/>
    <p:sldId id="333" r:id="rId40"/>
    <p:sldId id="334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8EA7D-6CEC-4F3A-B857-89B05F23DA6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6012A-F704-4A92-B426-7DA2DD9D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5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E81E-90CE-4734-B513-8C0C0568EA14}" type="datetime1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00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9EB5-E022-4AA6-8126-ECE576917F83}" type="datetime1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15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80F6-9915-45A1-B89D-14B037C6B2E0}" type="datetime1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0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D33A-CA3C-4CD5-B125-82C2134C8403}" type="datetime1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3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7645-8D12-4D89-909F-C24A369ED43D}" type="datetime1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11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ED-B58C-49E3-84F5-E0566FFC4FF0}" type="datetime1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5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83C2-AE17-49D7-8CCC-33E0825CB1CE}" type="datetime1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1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6B83-36A4-4636-ADC4-34DAEE1CABA5}" type="datetime1">
              <a:rPr lang="ru-RU" smtClean="0"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6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63F8-18DC-4AFA-A135-024E2E813629}" type="datetime1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988389-8E0B-4BC4-939D-4577C6B42FC1}" type="datetime1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6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D2A-7784-42E8-96AC-B2E9DB63D169}" type="datetime1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2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91B906-139F-4801-B48A-21F2FF4D7E2F}" type="datetime1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537073-A861-4F49-AC8F-8BFD0447463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87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0168"/>
            <a:ext cx="12192000" cy="2176732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/>
                </a:solidFill>
              </a:rPr>
              <a:t>Результаты опроса</a:t>
            </a:r>
            <a:br>
              <a:rPr lang="ru-RU" sz="4400" dirty="0" smtClean="0">
                <a:solidFill>
                  <a:schemeClr val="accent1"/>
                </a:solidFill>
              </a:rPr>
            </a:br>
            <a:r>
              <a:rPr lang="ru-RU" sz="4400" b="1" dirty="0" smtClean="0">
                <a:solidFill>
                  <a:schemeClr val="accent1"/>
                </a:solidFill>
              </a:rPr>
              <a:t>Влияние пандемии коронавируса </a:t>
            </a:r>
            <a:br>
              <a:rPr lang="ru-RU" sz="4400" b="1" dirty="0" smtClean="0">
                <a:solidFill>
                  <a:schemeClr val="accent1"/>
                </a:solidFill>
              </a:rPr>
            </a:br>
            <a:r>
              <a:rPr lang="ru-RU" sz="4400" b="1" dirty="0" smtClean="0">
                <a:solidFill>
                  <a:schemeClr val="accent1"/>
                </a:solidFill>
              </a:rPr>
              <a:t>на деятельность застройщиков жилья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1007" y="6455582"/>
            <a:ext cx="88998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03.04.2020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10695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Опрос проводился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ООО «Институт развития строительной отрасли»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период с 31.03.2020 по 03.04.2020</a:t>
            </a:r>
          </a:p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заказу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Национального объединения строителей (НОСТРОЙ)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 поддержке Национального объединения </a:t>
            </a:r>
            <a:r>
              <a:rPr lang="ru-RU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застройщиков жилья (НОЗА)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рамках исполнения пункта 2.7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Плана первоочередных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мероприятий (действий)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обеспечению устойчивого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развития экономики </a:t>
            </a:r>
            <a:b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условиях ухудшения ситуации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связи с распространением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новой коронавирусной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инфекции,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утвержденного Правительством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РФ 17 марта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 года</a:t>
            </a:r>
          </a:p>
          <a:p>
            <a:pPr algn="ctr"/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Анкеты заполнили 220 участников и 57 регионов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4776" y="5684307"/>
            <a:ext cx="11923773" cy="584775"/>
            <a:chOff x="332508" y="5771917"/>
            <a:chExt cx="11923773" cy="584775"/>
          </a:xfrm>
        </p:grpSpPr>
        <p:sp>
          <p:nvSpPr>
            <p:cNvPr id="7" name="TextBox 6"/>
            <p:cNvSpPr txBox="1"/>
            <p:nvPr/>
          </p:nvSpPr>
          <p:spPr>
            <a:xfrm>
              <a:off x="898841" y="5771917"/>
              <a:ext cx="11357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1">
                      <a:lumMod val="50000"/>
                    </a:schemeClr>
                  </a:solidFill>
                </a:rPr>
                <a:t>На диаграммах приведены доли ответов среди тех участников, которые дали ответ на вопрос.</a:t>
              </a:r>
            </a:p>
            <a:p>
              <a:r>
                <a:rPr lang="ru-RU" sz="1600" i="1" dirty="0" smtClean="0">
                  <a:solidFill>
                    <a:schemeClr val="accent1">
                      <a:lumMod val="50000"/>
                    </a:schemeClr>
                  </a:solidFill>
                </a:rPr>
                <a:t>Сумма </a:t>
              </a:r>
              <a:r>
                <a:rPr lang="ru-RU" sz="1600" i="1" dirty="0">
                  <a:solidFill>
                    <a:schemeClr val="accent1">
                      <a:lumMod val="50000"/>
                    </a:schemeClr>
                  </a:solidFill>
                </a:rPr>
                <a:t>ответов может отличаться от 100</a:t>
              </a:r>
              <a:r>
                <a:rPr lang="ru-RU" sz="1600" i="1" dirty="0" smtClean="0">
                  <a:solidFill>
                    <a:schemeClr val="accent1">
                      <a:lumMod val="50000"/>
                    </a:schemeClr>
                  </a:solidFill>
                </a:rPr>
                <a:t>% для вопросов, в которых был возможен выбор нескольких вариантов ответа.</a:t>
              </a:r>
              <a:endParaRPr lang="ru-RU" sz="1600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2508" y="5771917"/>
              <a:ext cx="566333" cy="540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dirty="0">
                  <a:solidFill>
                    <a:schemeClr val="accent1"/>
                  </a:solidFill>
                </a:rPr>
                <a:t>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022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Органы, организации, выдающие разрешения, согласования, заключения в строительстве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10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74263823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4400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7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Органы, организации, выдающие разрешения, согласования, заключения в строительстве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11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2376144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9163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2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WEB-сервисы Росреестра, через которые осуществляется прием и выдача документов на государственную регистрацию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12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56575549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4400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9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WEB-сервисы Росреестра, через которые осуществляется прием и выдача документов на государственную регистрацию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13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116616653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9163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5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приостановки планового финансирования со стороны банка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14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6898151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9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приостановки планового финансирования со стороны банка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15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06539417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5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одностороннего увеличения банком ставки кредита по проектному финансированию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16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540946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4400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9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одностороннего увеличения банком ставки кредита по проектному финансированию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17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95587964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9163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53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массовой приостановки рассмотрения банками заявлений на ипотеку от покупателей новостроек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18</a:t>
            </a:fld>
            <a:endParaRPr lang="ru-RU"/>
          </a:p>
        </p:txBody>
      </p:sp>
      <p:pic>
        <p:nvPicPr>
          <p:cNvPr id="3" name="Рисунок 2"/>
          <p:cNvPicPr/>
          <p:nvPr>
            <p:extLst>
              <p:ext uri="{D42A27DB-BD31-4B8C-83A1-F6EECF244321}">
                <p14:modId xmlns:p14="http://schemas.microsoft.com/office/powerpoint/2010/main" val="19763445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4643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92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массовой приостановки рассмотрения банками заявлений на ипотеку от покупателей новостроек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19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99748428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9163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4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7849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3200" b="1">
                <a:solidFill>
                  <a:schemeClr val="accent1"/>
                </a:solidFill>
              </a:rPr>
              <a:t>Привлечение средств участников долевого строительства 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178429787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9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Как изменилась ситуация с возведением строительного объекта </a:t>
            </a:r>
            <a:r>
              <a:rPr lang="ru-RU" sz="2800" b="1" dirty="0" smtClean="0">
                <a:solidFill>
                  <a:schemeClr val="accent1"/>
                </a:solidFill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после </a:t>
            </a:r>
            <a:r>
              <a:rPr lang="ru-RU" sz="2800" b="1" dirty="0">
                <a:solidFill>
                  <a:schemeClr val="accent1"/>
                </a:solidFill>
              </a:rPr>
              <a:t>15 марта 2020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20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8800583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03288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9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Как изменилась ситуация с возведением строительного объекта </a:t>
            </a:r>
            <a:r>
              <a:rPr lang="ru-RU" sz="2800" b="1" dirty="0" smtClean="0">
                <a:solidFill>
                  <a:schemeClr val="accent1"/>
                </a:solidFill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после </a:t>
            </a:r>
            <a:r>
              <a:rPr lang="ru-RU" sz="2800" b="1" dirty="0">
                <a:solidFill>
                  <a:schemeClr val="accent1"/>
                </a:solidFill>
              </a:rPr>
              <a:t>15 марта 2020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21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2126455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9163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48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приостановки работ подрядчиком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22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14870733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57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Случаи приостановки работ подрядчиком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23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9564246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63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Обеспеченность стройплощадок рабочими кадрами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24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99109404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90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Обеспеченность стройплощадок рабочими кадрами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25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3847827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8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Обеспеченность стройплощадок материалами, оборудованием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26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6338481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30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Обеспеченность стройплощадок материалами, оборудованием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27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3269475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2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Критическая зависимость от импортной </a:t>
            </a:r>
            <a:r>
              <a:rPr lang="ru-RU" sz="2800" b="1" dirty="0" smtClean="0">
                <a:solidFill>
                  <a:schemeClr val="accent1"/>
                </a:solidFill>
              </a:rPr>
              <a:t>продукции 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28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86405372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14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Критическая зависимость от импортной </a:t>
            </a:r>
            <a:r>
              <a:rPr lang="ru-RU" sz="2800" b="1" dirty="0" smtClean="0">
                <a:solidFill>
                  <a:schemeClr val="accent1"/>
                </a:solidFill>
              </a:rPr>
              <a:t>продукции:</a:t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ожидание роста цен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29</a:t>
            </a:fld>
            <a:endParaRPr lang="ru-RU"/>
          </a:p>
        </p:txBody>
      </p:sp>
      <p:pic>
        <p:nvPicPr>
          <p:cNvPr id="3" name="Рисунок 2"/>
          <p:cNvPicPr/>
          <p:nvPr>
            <p:extLst>
              <p:ext uri="{D42A27DB-BD31-4B8C-83A1-F6EECF244321}">
                <p14:modId xmlns:p14="http://schemas.microsoft.com/office/powerpoint/2010/main" val="21744057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3397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7849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3200" b="1">
                <a:solidFill>
                  <a:schemeClr val="accent1"/>
                </a:solidFill>
              </a:rPr>
              <a:t>Привлечение средств участников долевого строительства 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72932976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30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07181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Критическая зависимость от импортной продукции:</a:t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ожидание прекращения поставок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30</a:t>
            </a:fld>
            <a:endParaRPr lang="ru-RU"/>
          </a:p>
        </p:txBody>
      </p:sp>
      <p:pic>
        <p:nvPicPr>
          <p:cNvPr id="3" name="Рисунок 2"/>
          <p:cNvPicPr/>
          <p:nvPr>
            <p:extLst>
              <p:ext uri="{D42A27DB-BD31-4B8C-83A1-F6EECF244321}">
                <p14:modId xmlns:p14="http://schemas.microsoft.com/office/powerpoint/2010/main" val="32776334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914643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48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Цены на услуги подрядных организаций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31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52839876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621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Цены на услуги подрядных организаций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32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8887902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28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Рост цен на материалы </a:t>
            </a:r>
            <a:r>
              <a:rPr lang="ru-RU" sz="2800" b="1" dirty="0">
                <a:solidFill>
                  <a:schemeClr val="accent1"/>
                </a:solidFill>
              </a:rPr>
              <a:t>или оборудование </a:t>
            </a:r>
            <a:r>
              <a:rPr lang="ru-RU" sz="2800" b="1" dirty="0" smtClean="0">
                <a:solidFill>
                  <a:schemeClr val="accent1"/>
                </a:solidFill>
              </a:rPr>
              <a:t>(</a:t>
            </a:r>
            <a:r>
              <a:rPr lang="ru-RU" sz="2800" b="1" dirty="0">
                <a:solidFill>
                  <a:schemeClr val="accent1"/>
                </a:solidFill>
              </a:rPr>
              <a:t>более 5%)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33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9383653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76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Закрытие строек: </a:t>
            </a:r>
            <a:r>
              <a:rPr lang="ru-RU" sz="2800" b="1" dirty="0">
                <a:solidFill>
                  <a:schemeClr val="accent1"/>
                </a:solidFill>
              </a:rPr>
              <a:t>п</a:t>
            </a:r>
            <a:r>
              <a:rPr lang="ru-RU" sz="2800" b="1" dirty="0" smtClean="0">
                <a:solidFill>
                  <a:schemeClr val="accent1"/>
                </a:solidFill>
              </a:rPr>
              <a:t>олитика </a:t>
            </a:r>
            <a:r>
              <a:rPr lang="ru-RU" sz="2800" b="1" dirty="0">
                <a:solidFill>
                  <a:schemeClr val="accent1"/>
                </a:solidFill>
              </a:rPr>
              <a:t>региональной и местной </a:t>
            </a:r>
            <a:r>
              <a:rPr lang="ru-RU" sz="2800" b="1" dirty="0" smtClean="0">
                <a:solidFill>
                  <a:schemeClr val="accent1"/>
                </a:solidFill>
              </a:rPr>
              <a:t>власти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34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6578028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46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Закрытие строек: </a:t>
            </a:r>
            <a:r>
              <a:rPr lang="ru-RU" sz="2800" b="1" dirty="0">
                <a:solidFill>
                  <a:schemeClr val="accent1"/>
                </a:solidFill>
              </a:rPr>
              <a:t>п</a:t>
            </a:r>
            <a:r>
              <a:rPr lang="ru-RU" sz="2800" b="1" dirty="0" smtClean="0">
                <a:solidFill>
                  <a:schemeClr val="accent1"/>
                </a:solidFill>
              </a:rPr>
              <a:t>олитика </a:t>
            </a:r>
            <a:r>
              <a:rPr lang="ru-RU" sz="2800" b="1" dirty="0">
                <a:solidFill>
                  <a:schemeClr val="accent1"/>
                </a:solidFill>
              </a:rPr>
              <a:t>региональной и местной </a:t>
            </a:r>
            <a:r>
              <a:rPr lang="ru-RU" sz="2800" b="1" dirty="0" smtClean="0">
                <a:solidFill>
                  <a:schemeClr val="accent1"/>
                </a:solidFill>
              </a:rPr>
              <a:t>власти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35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28346119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717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Закрытие строек: действия по закрытию строек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36</a:t>
            </a:fld>
            <a:endParaRPr lang="ru-RU"/>
          </a:p>
        </p:txBody>
      </p:sp>
      <p:pic>
        <p:nvPicPr>
          <p:cNvPr id="3" name="Рисунок 2"/>
          <p:cNvPicPr/>
          <p:nvPr>
            <p:extLst>
              <p:ext uri="{D42A27DB-BD31-4B8C-83A1-F6EECF244321}">
                <p14:modId xmlns:p14="http://schemas.microsoft.com/office/powerpoint/2010/main" val="26564337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52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Ближайшие планы участников опроса по осуществлению строительства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37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5509029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26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Ближайшие планы участников опроса по осуществлению строительства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38</a:t>
            </a:fld>
            <a:endParaRPr lang="ru-RU"/>
          </a:p>
        </p:txBody>
      </p:sp>
      <p:pic>
        <p:nvPicPr>
          <p:cNvPr id="3" name="Рисунок 2"/>
          <p:cNvPicPr/>
          <p:nvPr>
            <p:extLst>
              <p:ext uri="{D42A27DB-BD31-4B8C-83A1-F6EECF244321}">
                <p14:modId xmlns:p14="http://schemas.microsoft.com/office/powerpoint/2010/main" val="28324472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80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7849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Территориальное распределение участников опроса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3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Активность обращений потенциальных покупателей новостроек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4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19930324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309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7849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Виды деятельности участников опроса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40</a:t>
            </a:fld>
            <a:endParaRPr lang="ru-RU"/>
          </a:p>
        </p:txBody>
      </p:sp>
      <p:pic>
        <p:nvPicPr>
          <p:cNvPr id="4" name="Рисунок 3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Активность обращений потенциальных покупателей новостроек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5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39747449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7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Ближайшие </a:t>
            </a:r>
            <a:r>
              <a:rPr lang="ru-RU" sz="2800" b="1" dirty="0">
                <a:solidFill>
                  <a:schemeClr val="accent1"/>
                </a:solidFill>
              </a:rPr>
              <a:t>планы по функционированию продаж новостроек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6</a:t>
            </a:fld>
            <a:endParaRPr lang="ru-RU"/>
          </a:p>
        </p:txBody>
      </p:sp>
      <p:pic>
        <p:nvPicPr>
          <p:cNvPr id="3" name="Рисунок 2"/>
          <p:cNvPicPr/>
          <p:nvPr>
            <p:extLst>
              <p:ext uri="{D42A27DB-BD31-4B8C-83A1-F6EECF244321}">
                <p14:modId xmlns:p14="http://schemas.microsoft.com/office/powerpoint/2010/main" val="27069446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6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Ближайшие </a:t>
            </a:r>
            <a:r>
              <a:rPr lang="ru-RU" sz="2800" b="1" dirty="0">
                <a:solidFill>
                  <a:schemeClr val="accent1"/>
                </a:solidFill>
              </a:rPr>
              <a:t>планы по функционированию продаж новостроек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7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7709474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9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МФЦ – приём или выдача документов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8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6123552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27075"/>
            <a:ext cx="118681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3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6293"/>
          </a:xfrm>
          <a:prstGeom prst="rect">
            <a:avLst/>
          </a:prstGeom>
          <a:noFill/>
        </p:spPr>
        <p:txBody>
          <a:bodyPr wrap="square" lIns="360000" tIns="72000" rIns="360000" bIns="72000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МФЦ – приём или выдача документов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7073-A861-4F49-AC8F-8BFD04474635}" type="slidenum">
              <a:rPr lang="ru-RU" smtClean="0"/>
              <a:t>9</a:t>
            </a:fld>
            <a:endParaRPr lang="ru-RU"/>
          </a:p>
        </p:txBody>
      </p:sp>
      <p:pic>
        <p:nvPicPr>
          <p:cNvPr id="4" name="Рисунок 3"/>
          <p:cNvPicPr/>
          <p:nvPr>
            <p:extLst>
              <p:ext uri="{D42A27DB-BD31-4B8C-83A1-F6EECF244321}">
                <p14:modId xmlns:p14="http://schemas.microsoft.com/office/powerpoint/2010/main" val="80956905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61925" y="731838"/>
            <a:ext cx="118681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33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461</TotalTime>
  <Words>379</Words>
  <Application>Microsoft Office PowerPoint</Application>
  <PresentationFormat>Широкоэкранный</PresentationFormat>
  <Paragraphs>88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Calibri</vt:lpstr>
      <vt:lpstr>Calibri Light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Лапшин</dc:creator>
  <cp:lastModifiedBy>algaras@outlook.com</cp:lastModifiedBy>
  <cp:revision>85</cp:revision>
  <dcterms:created xsi:type="dcterms:W3CDTF">2020-03-31T11:21:50Z</dcterms:created>
  <dcterms:modified xsi:type="dcterms:W3CDTF">2020-04-06T13:44:07Z</dcterms:modified>
</cp:coreProperties>
</file>